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1"/>
  </p:sldMasterIdLst>
  <p:notesMasterIdLst>
    <p:notesMasterId r:id="rId18"/>
  </p:notesMasterIdLst>
  <p:handoutMasterIdLst>
    <p:handoutMasterId r:id="rId19"/>
  </p:handoutMasterIdLst>
  <p:sldIdLst>
    <p:sldId id="256" r:id="rId2"/>
    <p:sldId id="286" r:id="rId3"/>
    <p:sldId id="280" r:id="rId4"/>
    <p:sldId id="289" r:id="rId5"/>
    <p:sldId id="290" r:id="rId6"/>
    <p:sldId id="294" r:id="rId7"/>
    <p:sldId id="324" r:id="rId8"/>
    <p:sldId id="295" r:id="rId9"/>
    <p:sldId id="323" r:id="rId10"/>
    <p:sldId id="327" r:id="rId11"/>
    <p:sldId id="329" r:id="rId12"/>
    <p:sldId id="330" r:id="rId13"/>
    <p:sldId id="331" r:id="rId14"/>
    <p:sldId id="332" r:id="rId15"/>
    <p:sldId id="333" r:id="rId16"/>
    <p:sldId id="321" r:id="rId17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8299BD01-70D7-5F4D-BA49-6218BC8569A6}">
          <p14:sldIdLst>
            <p14:sldId id="256"/>
            <p14:sldId id="264"/>
            <p14:sldId id="265"/>
            <p14:sldId id="266"/>
            <p14:sldId id="267"/>
            <p14:sldId id="268"/>
            <p14:sldId id="269"/>
            <p14:sldId id="259"/>
            <p14:sldId id="257"/>
            <p14:sldId id="260"/>
            <p14:sldId id="262"/>
            <p14:sldId id="261"/>
            <p14:sldId id="258"/>
            <p14:sldId id="263"/>
            <p14:sldId id="272"/>
            <p14:sldId id="270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A"/>
    <a:srgbClr val="DADCE0"/>
    <a:srgbClr val="4B4E4B"/>
    <a:srgbClr val="168035"/>
    <a:srgbClr val="676767"/>
    <a:srgbClr val="4A4A4A"/>
    <a:srgbClr val="D2CFC9"/>
    <a:srgbClr val="EDEBE8"/>
    <a:srgbClr val="F4F1F1"/>
    <a:srgbClr val="197BA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12" autoAdjust="0"/>
    <p:restoredTop sz="78644" autoAdjust="0"/>
  </p:normalViewPr>
  <p:slideViewPr>
    <p:cSldViewPr snapToGrid="0">
      <p:cViewPr>
        <p:scale>
          <a:sx n="70" d="100"/>
          <a:sy n="70" d="100"/>
        </p:scale>
        <p:origin x="-1698" y="-120"/>
      </p:cViewPr>
      <p:guideLst>
        <p:guide orient="horz" pos="1371"/>
        <p:guide orient="horz" pos="3929"/>
        <p:guide orient="horz" pos="340"/>
        <p:guide orient="horz" pos="1192"/>
        <p:guide pos="5354"/>
        <p:guide pos="2033"/>
        <p:guide pos="360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8" d="100"/>
          <a:sy n="108" d="100"/>
        </p:scale>
        <p:origin x="-3352" y="-96"/>
      </p:cViewPr>
      <p:guideLst>
        <p:guide orient="horz" pos="3127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74104-B49D-A24F-9FDC-6425A7533FCA}" type="datetimeFigureOut">
              <a:rPr lang="en-US" smtClean="0"/>
              <a:pPr/>
              <a:t>9/15/2014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375A6-C67B-D94A-A4C8-98E66B1EC4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81043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39D95-AFFA-7244-A21B-AD38611FF297}" type="datetimeFigureOut">
              <a:rPr lang="en-US" smtClean="0"/>
              <a:pPr/>
              <a:t>9/15/2014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8449B-49F5-3C4D-8212-7213E250F7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69662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okfn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ensus.okfn.org/country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 dirty="0" smtClean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Vi snakker her om grenser.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La innovasjonen</a:t>
            </a:r>
            <a:r>
              <a:rPr lang="nb-NO" baseline="0" dirty="0" smtClean="0"/>
              <a:t> begynne. Lykke til!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Vektor og raster data over geografisk</a:t>
            </a:r>
            <a:r>
              <a:rPr lang="nb-NO" baseline="0" dirty="0" smtClean="0"/>
              <a:t> informasjon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La innovasjonen</a:t>
            </a:r>
            <a:r>
              <a:rPr lang="nb-NO" baseline="0" dirty="0" smtClean="0"/>
              <a:t> begynne. Lykke til!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Dataene</a:t>
            </a:r>
            <a:r>
              <a:rPr lang="nb-NO" baseline="0" dirty="0" smtClean="0"/>
              <a:t> ligger som de blir produsert og inndelt. Følger mønstret for forvaltningen av dataene.</a:t>
            </a:r>
          </a:p>
          <a:p>
            <a:endParaRPr lang="nb-NO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Vektor og raster data over geografisk</a:t>
            </a:r>
            <a:r>
              <a:rPr lang="nb-NO" baseline="0" dirty="0" smtClean="0"/>
              <a:t> informasjon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La innovasjonen</a:t>
            </a:r>
            <a:r>
              <a:rPr lang="nb-NO" baseline="0" dirty="0" smtClean="0"/>
              <a:t> begynne. Lykke til!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Vi snakker her om grenser.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sz="1200" b="1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Open</a:t>
            </a:r>
            <a:r>
              <a:rPr lang="nb-NO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nb-NO" sz="1200" b="1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Knowledge</a:t>
            </a:r>
            <a:r>
              <a:rPr lang="nb-NO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 Foundation</a:t>
            </a:r>
            <a:r>
              <a:rPr lang="nb-NO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publiserte </a:t>
            </a:r>
            <a:r>
              <a:rPr lang="nb-NO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</a:t>
            </a:r>
            <a:r>
              <a:rPr lang="nb-NO" sz="1200" b="1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Open</a:t>
            </a:r>
            <a:r>
              <a:rPr lang="nb-NO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 data census</a:t>
            </a:r>
            <a:r>
              <a:rPr lang="nb-NO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der Norge endte på fjerde plass av 75 land.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b-NO" dirty="0" smtClean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Dataene</a:t>
            </a:r>
            <a:r>
              <a:rPr lang="nb-NO" baseline="0" dirty="0" smtClean="0"/>
              <a:t> ligger som de blir produsert og inndelt. Følger mønstret for forvaltningen av dataene.</a:t>
            </a:r>
          </a:p>
          <a:p>
            <a:endParaRPr lang="nb-NO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8449B-49F5-3C4D-8212-7213E250F77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10.emf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236913" y="538163"/>
            <a:ext cx="5262562" cy="1485900"/>
          </a:xfrm>
          <a:prstGeom prst="rect">
            <a:avLst/>
          </a:prstGeom>
          <a:effectLst>
            <a:outerShdw blurRad="12700" dist="12700" dir="5400000" algn="tl" rotWithShape="0">
              <a:schemeClr val="bg1"/>
            </a:outerShdw>
          </a:effectLst>
        </p:spPr>
        <p:txBody>
          <a:bodyPr vert="horz" lIns="0" tIns="0" rIns="0" bIns="0">
            <a:normAutofit/>
          </a:bodyPr>
          <a:lstStyle>
            <a:lvl1pPr marL="0" indent="0">
              <a:buNone/>
              <a:defRPr sz="4800" b="1" baseline="0">
                <a:solidFill>
                  <a:srgbClr val="4B4E4B"/>
                </a:solidFill>
              </a:defRPr>
            </a:lvl1pPr>
          </a:lstStyle>
          <a:p>
            <a:pPr lvl="0"/>
            <a:r>
              <a:rPr lang="en-US" dirty="0" smtClean="0"/>
              <a:t>Click to edit Header title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3227389" y="2185988"/>
            <a:ext cx="5272086" cy="45817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buNone/>
              <a:defRPr sz="1600" i="1">
                <a:solidFill>
                  <a:srgbClr val="4A4A4A"/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2746377"/>
            <a:ext cx="9144000" cy="4017964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Klikk ikonet for å legge til et bilde</a:t>
            </a:r>
            <a:endParaRPr lang="en-US"/>
          </a:p>
        </p:txBody>
      </p:sp>
      <p:pic>
        <p:nvPicPr>
          <p:cNvPr id="6" name="Bilde 5" descr="kartverket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61" y="488987"/>
            <a:ext cx="3017779" cy="211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97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e og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1499" y="2214341"/>
            <a:ext cx="3865821" cy="4051299"/>
          </a:xfrm>
          <a:prstGeom prst="rect">
            <a:avLst/>
          </a:prstGeom>
          <a:noFill/>
          <a:ln w="88900" cap="flat">
            <a:noFill/>
            <a:miter lim="800000"/>
          </a:ln>
          <a:effectLst>
            <a:innerShdw blurRad="63500" dist="50800" dir="16200000">
              <a:srgbClr val="000000">
                <a:alpha val="50000"/>
              </a:srgb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>
              <a:buNone/>
              <a:defRPr sz="3200">
                <a:ln>
                  <a:solidFill>
                    <a:srgbClr val="000000"/>
                  </a:solidFill>
                </a:ln>
                <a:latin typeface="Verdan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                         </a:t>
            </a:r>
            <a:endParaRPr lang="en-US" dirty="0"/>
          </a:p>
        </p:txBody>
      </p:sp>
      <p:pic>
        <p:nvPicPr>
          <p:cNvPr id="11" name="Bilde 10" descr="Liggende logo web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76" y="6365358"/>
            <a:ext cx="975493" cy="324860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14530" y="2207254"/>
            <a:ext cx="3867189" cy="4051299"/>
          </a:xfrm>
          <a:prstGeom prst="rect">
            <a:avLst/>
          </a:prstGeom>
          <a:noFill/>
          <a:ln w="88900" cap="flat">
            <a:noFill/>
            <a:miter lim="800000"/>
          </a:ln>
          <a:effectLst>
            <a:innerShdw blurRad="63500" dist="50800" dir="16200000">
              <a:srgbClr val="000000">
                <a:alpha val="50000"/>
              </a:srgb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>
              <a:buNone/>
              <a:defRPr sz="3200">
                <a:ln>
                  <a:solidFill>
                    <a:srgbClr val="000000"/>
                  </a:solidFill>
                </a:ln>
                <a:latin typeface="Verdan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  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53297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1500" y="2185988"/>
            <a:ext cx="7927975" cy="4051299"/>
          </a:xfrm>
          <a:prstGeom prst="rect">
            <a:avLst/>
          </a:prstGeom>
          <a:noFill/>
          <a:ln w="88900" cap="flat">
            <a:noFill/>
            <a:miter lim="800000"/>
          </a:ln>
          <a:effectLst>
            <a:innerShdw blurRad="63500" dist="50800" dir="16200000">
              <a:srgbClr val="000000">
                <a:alpha val="50000"/>
              </a:srgb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>
              <a:buNone/>
              <a:defRPr sz="3200">
                <a:ln>
                  <a:solidFill>
                    <a:srgbClr val="000000"/>
                  </a:solidFill>
                </a:ln>
                <a:latin typeface="Verdan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                         </a:t>
            </a:r>
            <a:endParaRPr lang="en-US" dirty="0"/>
          </a:p>
        </p:txBody>
      </p:sp>
      <p:pic>
        <p:nvPicPr>
          <p:cNvPr id="9" name="Bilde 8" descr="Liggende logo web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76" y="6365358"/>
            <a:ext cx="975493" cy="3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13172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e fullskje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767999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Klikk ikonet for å legge til et bilde</a:t>
            </a:r>
            <a:endParaRPr lang="en-US" dirty="0"/>
          </a:p>
        </p:txBody>
      </p:sp>
      <p:pic>
        <p:nvPicPr>
          <p:cNvPr id="7" name="Bilde 6" descr="Liggende logo web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76" y="6365358"/>
            <a:ext cx="975493" cy="3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65820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er ut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571499" y="539750"/>
            <a:ext cx="7927975" cy="5697538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Klikk ikonet for å legge til et diagram</a:t>
            </a:r>
            <a:endParaRPr lang="en-US" dirty="0"/>
          </a:p>
        </p:txBody>
      </p:sp>
      <p:pic>
        <p:nvPicPr>
          <p:cNvPr id="6" name="Bilde 5" descr="Liggende logo web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76" y="6365358"/>
            <a:ext cx="975493" cy="3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20886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er med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1" y="547691"/>
            <a:ext cx="7924362" cy="134461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571499" y="2185988"/>
            <a:ext cx="7927975" cy="4051300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Klikk ikonet for å legge til et diagram</a:t>
            </a:r>
            <a:endParaRPr lang="en-US" dirty="0"/>
          </a:p>
        </p:txBody>
      </p:sp>
      <p:pic>
        <p:nvPicPr>
          <p:cNvPr id="4" name="Bilde 3" descr="Liggende logo web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76" y="6365358"/>
            <a:ext cx="975493" cy="3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11365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 Grø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9495" y="6345620"/>
            <a:ext cx="242929" cy="350456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571500" y="539750"/>
            <a:ext cx="7927975" cy="5697538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>
            <a:lvl1pPr marL="0" indent="0" algn="ctr">
              <a:buNone/>
              <a:defRPr sz="9600" b="1">
                <a:solidFill>
                  <a:schemeClr val="bg1"/>
                </a:solidFill>
              </a:defRPr>
            </a:lvl1pPr>
            <a:lvl2pPr marL="457200" indent="0">
              <a:buNone/>
              <a:defRPr sz="7200" b="1">
                <a:solidFill>
                  <a:schemeClr val="bg1"/>
                </a:solidFill>
              </a:defRPr>
            </a:lvl2pPr>
            <a:lvl3pPr marL="914400" indent="0">
              <a:buNone/>
              <a:defRPr sz="7200" b="1">
                <a:solidFill>
                  <a:schemeClr val="bg1"/>
                </a:solidFill>
              </a:defRPr>
            </a:lvl3pPr>
            <a:lvl4pPr marL="1371600" indent="0">
              <a:buNone/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pic>
        <p:nvPicPr>
          <p:cNvPr id="9" name="Bilde 8" descr="Logo symbol web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5376" y="6356782"/>
            <a:ext cx="249803" cy="36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5234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9495" y="6345620"/>
            <a:ext cx="242929" cy="350456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66682" y="6347066"/>
            <a:ext cx="252443" cy="351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Content Placeholder 9"/>
          <p:cNvSpPr>
            <a:spLocks noGrp="1"/>
          </p:cNvSpPr>
          <p:nvPr>
            <p:ph sz="quarter" idx="10"/>
          </p:nvPr>
        </p:nvSpPr>
        <p:spPr>
          <a:xfrm>
            <a:off x="571500" y="539750"/>
            <a:ext cx="7927975" cy="5697538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>
            <a:lvl1pPr marL="0" indent="0" algn="ctr">
              <a:buNone/>
              <a:defRPr sz="9600" b="1">
                <a:solidFill>
                  <a:schemeClr val="bg1"/>
                </a:solidFill>
              </a:defRPr>
            </a:lvl1pPr>
            <a:lvl2pPr marL="457200" indent="0">
              <a:buNone/>
              <a:defRPr sz="7200" b="1">
                <a:solidFill>
                  <a:schemeClr val="bg1"/>
                </a:solidFill>
              </a:defRPr>
            </a:lvl2pPr>
            <a:lvl3pPr marL="914400" indent="0">
              <a:buNone/>
              <a:defRPr sz="7200" b="1">
                <a:solidFill>
                  <a:schemeClr val="bg1"/>
                </a:solidFill>
              </a:defRPr>
            </a:lvl3pPr>
            <a:lvl4pPr marL="1371600" indent="0">
              <a:buNone/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pic>
        <p:nvPicPr>
          <p:cNvPr id="8" name="Bilde 7" descr="Logo symbol web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5376" y="6356782"/>
            <a:ext cx="249803" cy="36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492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rgbClr val="D2CFC9">
                <a:alpha val="52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/>
            </a:endParaRPr>
          </a:p>
        </p:txBody>
      </p:sp>
      <p:sp>
        <p:nvSpPr>
          <p:cNvPr id="7" name="Content Placeholder 9"/>
          <p:cNvSpPr>
            <a:spLocks noGrp="1"/>
          </p:cNvSpPr>
          <p:nvPr>
            <p:ph sz="quarter" idx="10"/>
          </p:nvPr>
        </p:nvSpPr>
        <p:spPr>
          <a:xfrm>
            <a:off x="571500" y="539750"/>
            <a:ext cx="7927975" cy="5697538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>
            <a:lvl1pPr marL="0" indent="0" algn="ctr">
              <a:buNone/>
              <a:defRPr sz="9600" b="1">
                <a:solidFill>
                  <a:schemeClr val="bg1"/>
                </a:solidFill>
              </a:defRPr>
            </a:lvl1pPr>
            <a:lvl2pPr marL="457200" indent="0">
              <a:buNone/>
              <a:defRPr sz="7200" b="1">
                <a:solidFill>
                  <a:schemeClr val="bg1"/>
                </a:solidFill>
              </a:defRPr>
            </a:lvl2pPr>
            <a:lvl3pPr marL="914400" indent="0">
              <a:buNone/>
              <a:defRPr sz="7200" b="1">
                <a:solidFill>
                  <a:schemeClr val="bg1"/>
                </a:solidFill>
              </a:defRPr>
            </a:lvl3pPr>
            <a:lvl4pPr marL="1371600" indent="0">
              <a:buNone/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pic>
        <p:nvPicPr>
          <p:cNvPr id="6" name="Bilde 5" descr="Logo symbol web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376" y="6356782"/>
            <a:ext cx="249803" cy="36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24052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og sita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678" y="550269"/>
            <a:ext cx="7924799" cy="134190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48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4678" y="2209486"/>
            <a:ext cx="7924799" cy="402780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rgbClr val="4A4A4A"/>
                </a:solidFill>
                <a:effectLst>
                  <a:outerShdw blurRad="12700" dist="12700" dir="5400000" algn="tl" rotWithShape="0">
                    <a:schemeClr val="bg1"/>
                  </a:outerShdw>
                </a:effectLst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en-US" dirty="0"/>
          </a:p>
        </p:txBody>
      </p:sp>
      <p:pic>
        <p:nvPicPr>
          <p:cNvPr id="7" name="Bilde 6" descr="Liggende logo web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76" y="6365358"/>
            <a:ext cx="975493" cy="3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7001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el, plass til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pic>
        <p:nvPicPr>
          <p:cNvPr id="5" name="Bilde 4" descr="Liggende logo web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76" y="6365358"/>
            <a:ext cx="975493" cy="3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87374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538163"/>
            <a:ext cx="7918713" cy="13541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227389" y="2204864"/>
            <a:ext cx="5272086" cy="4032424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571500" y="2204864"/>
            <a:ext cx="2487613" cy="4032424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pic>
        <p:nvPicPr>
          <p:cNvPr id="11" name="Bilde 10" descr="Liggende logo web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76" y="6365358"/>
            <a:ext cx="975493" cy="3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62588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2484438" cy="135255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7388" y="539750"/>
            <a:ext cx="5277341" cy="569753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2400">
                <a:latin typeface="Verdana"/>
              </a:defRPr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2400">
                <a:latin typeface="Verdana"/>
              </a:defRPr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2400">
                <a:latin typeface="Verdana"/>
              </a:defRPr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2400">
                <a:latin typeface="Verdana"/>
              </a:defRPr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2400">
                <a:latin typeface="Verdan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71500" y="2185989"/>
            <a:ext cx="2487613" cy="40513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  <p:pic>
        <p:nvPicPr>
          <p:cNvPr id="8" name="Bilde 7" descr="Liggende logo web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76" y="6365358"/>
            <a:ext cx="975493" cy="3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7488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74675" y="538163"/>
            <a:ext cx="7918713" cy="13541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/>
          </p:nvPr>
        </p:nvSpPr>
        <p:spPr>
          <a:xfrm>
            <a:off x="571500" y="2204864"/>
            <a:ext cx="7927975" cy="4032424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pic>
        <p:nvPicPr>
          <p:cNvPr id="7" name="Bilde 6" descr="Liggende logo web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76" y="6365358"/>
            <a:ext cx="975493" cy="3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5704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27389" y="2185988"/>
            <a:ext cx="5272086" cy="4051299"/>
          </a:xfrm>
          <a:prstGeom prst="rect">
            <a:avLst/>
          </a:prstGeom>
          <a:noFill/>
          <a:ln w="88900" cap="flat">
            <a:noFill/>
            <a:miter lim="800000"/>
          </a:ln>
          <a:effectLst>
            <a:innerShdw blurRad="63500" dist="50800" dir="16200000">
              <a:srgbClr val="000000">
                <a:alpha val="50000"/>
              </a:srgb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>
              <a:buNone/>
              <a:defRPr sz="3200">
                <a:ln>
                  <a:solidFill>
                    <a:srgbClr val="000000"/>
                  </a:solidFill>
                </a:ln>
                <a:latin typeface="Verdan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                         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571500" y="2185989"/>
            <a:ext cx="2487613" cy="40513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  <p:pic>
        <p:nvPicPr>
          <p:cNvPr id="6" name="Bilde 5" descr="Liggende logo web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76" y="6365358"/>
            <a:ext cx="975493" cy="3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3158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1500" y="2185988"/>
            <a:ext cx="2487613" cy="4051299"/>
          </a:xfrm>
          <a:prstGeom prst="rect">
            <a:avLst/>
          </a:prstGeom>
          <a:noFill/>
          <a:ln w="88900" cap="flat">
            <a:noFill/>
            <a:miter lim="800000"/>
          </a:ln>
          <a:effectLst>
            <a:innerShdw blurRad="63500" dist="50800" dir="16200000">
              <a:srgbClr val="000000">
                <a:alpha val="50000"/>
              </a:srgb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>
              <a:buNone/>
              <a:defRPr sz="3200">
                <a:ln>
                  <a:solidFill>
                    <a:srgbClr val="000000"/>
                  </a:solidFill>
                </a:ln>
                <a:latin typeface="Verdan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                         </a:t>
            </a:r>
            <a:endParaRPr lang="en-US" dirty="0"/>
          </a:p>
        </p:txBody>
      </p:sp>
      <p:pic>
        <p:nvPicPr>
          <p:cNvPr id="11" name="Bilde 10" descr="Liggende logo web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76" y="6365358"/>
            <a:ext cx="975493" cy="324860"/>
          </a:xfrm>
          <a:prstGeom prst="rect">
            <a:avLst/>
          </a:prstGeom>
        </p:spPr>
      </p:pic>
      <p:sp>
        <p:nvSpPr>
          <p:cNvPr id="16" name="Content Placeholder 6"/>
          <p:cNvSpPr>
            <a:spLocks noGrp="1"/>
          </p:cNvSpPr>
          <p:nvPr>
            <p:ph sz="quarter" idx="10"/>
          </p:nvPr>
        </p:nvSpPr>
        <p:spPr>
          <a:xfrm>
            <a:off x="3203945" y="2193077"/>
            <a:ext cx="5323368" cy="4037602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168035"/>
              </a:buClr>
              <a:buSzPct val="150000"/>
              <a:buFont typeface="Arial"/>
              <a:buChar char="•"/>
              <a:defRPr sz="1800"/>
            </a:lvl1pPr>
            <a:lvl2pPr marL="742950" indent="-285750">
              <a:buClr>
                <a:srgbClr val="168035"/>
              </a:buClr>
              <a:buSzPct val="150000"/>
              <a:buFont typeface="Arial"/>
              <a:buChar char="•"/>
              <a:defRPr sz="1800"/>
            </a:lvl2pPr>
            <a:lvl3pPr marL="11430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3pPr>
            <a:lvl4pPr marL="16002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4pPr>
            <a:lvl5pPr marL="2057400" indent="-228600">
              <a:buClr>
                <a:srgbClr val="168035"/>
              </a:buClr>
              <a:buSzPct val="150000"/>
              <a:buFont typeface="Arial"/>
              <a:buChar char="•"/>
              <a:defRPr sz="18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53297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e og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74675" y="539750"/>
            <a:ext cx="7924800" cy="13525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1500" y="2185988"/>
            <a:ext cx="2487613" cy="4051299"/>
          </a:xfrm>
          <a:prstGeom prst="rect">
            <a:avLst/>
          </a:prstGeom>
          <a:noFill/>
          <a:ln w="88900" cap="flat">
            <a:noFill/>
            <a:miter lim="800000"/>
          </a:ln>
          <a:effectLst>
            <a:innerShdw blurRad="63500" dist="50800" dir="16200000">
              <a:srgbClr val="000000">
                <a:alpha val="50000"/>
              </a:srgb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>
              <a:buNone/>
              <a:defRPr sz="3200">
                <a:ln>
                  <a:solidFill>
                    <a:srgbClr val="000000"/>
                  </a:solidFill>
                </a:ln>
                <a:latin typeface="Verdan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                         </a:t>
            </a:r>
            <a:endParaRPr lang="en-US" dirty="0"/>
          </a:p>
        </p:txBody>
      </p:sp>
      <p:pic>
        <p:nvPicPr>
          <p:cNvPr id="11" name="Bilde 10" descr="Liggende logo web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76" y="6365358"/>
            <a:ext cx="975493" cy="324860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282802" y="2203710"/>
            <a:ext cx="2487613" cy="4051299"/>
          </a:xfrm>
          <a:prstGeom prst="rect">
            <a:avLst/>
          </a:prstGeom>
          <a:noFill/>
          <a:ln w="88900" cap="flat">
            <a:noFill/>
            <a:miter lim="800000"/>
          </a:ln>
          <a:effectLst>
            <a:innerShdw blurRad="63500" dist="50800" dir="16200000">
              <a:srgbClr val="000000">
                <a:alpha val="50000"/>
              </a:srgb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>
              <a:buNone/>
              <a:defRPr sz="3200">
                <a:ln>
                  <a:solidFill>
                    <a:srgbClr val="000000"/>
                  </a:solidFill>
                </a:ln>
                <a:latin typeface="Verdan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                         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994105" y="2207254"/>
            <a:ext cx="2487613" cy="4051299"/>
          </a:xfrm>
          <a:prstGeom prst="rect">
            <a:avLst/>
          </a:prstGeom>
          <a:noFill/>
          <a:ln w="88900" cap="flat">
            <a:noFill/>
            <a:miter lim="800000"/>
          </a:ln>
          <a:effectLst>
            <a:innerShdw blurRad="63500" dist="50800" dir="16200000">
              <a:srgbClr val="000000">
                <a:alpha val="50000"/>
              </a:srgb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>
            <a:lvl1pPr marL="0" indent="0">
              <a:buNone/>
              <a:defRPr sz="3200">
                <a:ln>
                  <a:solidFill>
                    <a:srgbClr val="000000"/>
                  </a:solidFill>
                </a:ln>
                <a:latin typeface="Verdan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  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53297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3243136" y="547690"/>
            <a:ext cx="5252726" cy="2027428"/>
          </a:xfrm>
          <a:prstGeom prst="rect">
            <a:avLst/>
          </a:prstGeom>
          <a:ln>
            <a:noFill/>
          </a:ln>
          <a:effectLst>
            <a:outerShdw blurRad="12700" dist="12700" dir="5400000" algn="tl" rotWithShape="0">
              <a:schemeClr val="bg1"/>
            </a:outerShdw>
          </a:effectLst>
        </p:spPr>
        <p:txBody>
          <a:bodyPr vert="horz" lIns="0" tIns="0" rIns="0" bIns="0" numCol="1" rtlCol="0" anchor="t" anchorCtr="0">
            <a:no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pic>
        <p:nvPicPr>
          <p:cNvPr id="7" name="Bilde 6" descr="Blått forløp web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1" y="6748119"/>
            <a:ext cx="9144001" cy="116958"/>
          </a:xfrm>
          <a:prstGeom prst="rect">
            <a:avLst/>
          </a:prstGeom>
        </p:spPr>
      </p:pic>
      <p:pic>
        <p:nvPicPr>
          <p:cNvPr id="8" name="Bilde 7" descr="Grønt forløp web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0800000">
            <a:off x="3240590" y="8"/>
            <a:ext cx="5258368" cy="9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6641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3" r:id="rId3"/>
    <p:sldLayoutId id="2147483721" r:id="rId4"/>
    <p:sldLayoutId id="2147483724" r:id="rId5"/>
    <p:sldLayoutId id="2147483730" r:id="rId6"/>
    <p:sldLayoutId id="2147483725" r:id="rId7"/>
    <p:sldLayoutId id="2147483732" r:id="rId8"/>
    <p:sldLayoutId id="2147483735" r:id="rId9"/>
    <p:sldLayoutId id="2147483736" r:id="rId10"/>
    <p:sldLayoutId id="2147483731" r:id="rId11"/>
    <p:sldLayoutId id="2147483726" r:id="rId12"/>
    <p:sldLayoutId id="2147483729" r:id="rId13"/>
    <p:sldLayoutId id="2147483734" r:id="rId14"/>
    <p:sldLayoutId id="2147483727" r:id="rId15"/>
    <p:sldLayoutId id="2147483728" r:id="rId16"/>
    <p:sldLayoutId id="2147483733" r:id="rId17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800" b="1" i="0" kern="1200" spc="-100">
          <a:solidFill>
            <a:srgbClr val="4C4D4A"/>
          </a:solidFill>
          <a:effectLst>
            <a:outerShdw blurRad="12700" dist="12700" dir="5400000" algn="tl" rotWithShape="0">
              <a:schemeClr val="bg1"/>
            </a:outerShdw>
          </a:effectLst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676767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676767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676767"/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676767"/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676767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vimeo.com/3615400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vimationresearch.net/2014/the-vizbox-experiment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vimeo.com/7554384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32261" y="2817340"/>
            <a:ext cx="8256895" cy="2628118"/>
          </a:xfrm>
        </p:spPr>
        <p:txBody>
          <a:bodyPr>
            <a:normAutofit/>
          </a:bodyPr>
          <a:lstStyle/>
          <a:p>
            <a:r>
              <a:rPr lang="nb-NO" dirty="0" smtClean="0"/>
              <a:t>Åpne data skaper…</a:t>
            </a:r>
            <a:endParaRPr lang="nb-NO" sz="2600" dirty="0" smtClean="0"/>
          </a:p>
          <a:p>
            <a:endParaRPr lang="nb-NO" sz="2800" dirty="0" smtClean="0"/>
          </a:p>
          <a:p>
            <a:endParaRPr lang="nb-NO" sz="2800" i="1" dirty="0" smtClean="0"/>
          </a:p>
          <a:p>
            <a:r>
              <a:rPr lang="nb-NO" sz="1900" b="0" i="1" dirty="0" smtClean="0"/>
              <a:t>Tomas Martin Holtan, leder av Formidlingstjenesten Kartverket.</a:t>
            </a:r>
          </a:p>
          <a:p>
            <a:endParaRPr lang="en-US" sz="2800" i="1" dirty="0" smtClean="0"/>
          </a:p>
          <a:p>
            <a:endParaRPr lang="en-US" sz="2800" i="1" dirty="0" smtClean="0"/>
          </a:p>
        </p:txBody>
      </p:sp>
    </p:spTree>
    <p:extLst>
      <p:ext uri="{BB962C8B-B14F-4D97-AF65-F5344CB8AC3E}">
        <p14:creationId xmlns:p14="http://schemas.microsoft.com/office/powerpoint/2010/main" xmlns="" val="69584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nb-NO" sz="7200" dirty="0" smtClean="0"/>
              <a:t>tilgjengelighet</a:t>
            </a:r>
            <a:endParaRPr lang="en-US" sz="7200" dirty="0"/>
          </a:p>
        </p:txBody>
      </p:sp>
    </p:spTree>
    <p:extLst>
      <p:ext uri="{BB962C8B-B14F-4D97-AF65-F5344CB8AC3E}">
        <p14:creationId xmlns="" xmlns:p14="http://schemas.microsoft.com/office/powerpoint/2010/main" val="21675935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367" y="755459"/>
            <a:ext cx="5349923" cy="5259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Sylinder 3"/>
          <p:cNvSpPr txBox="1"/>
          <p:nvPr/>
        </p:nvSpPr>
        <p:spPr>
          <a:xfrm>
            <a:off x="832512" y="2511187"/>
            <a:ext cx="80521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400" dirty="0" smtClean="0"/>
              <a:t>Big data tilknyttet stedsdata</a:t>
            </a:r>
            <a:endParaRPr lang="nb-NO" sz="44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Sylinder 3"/>
          <p:cNvSpPr txBox="1"/>
          <p:nvPr/>
        </p:nvSpPr>
        <p:spPr>
          <a:xfrm>
            <a:off x="1692322" y="2320120"/>
            <a:ext cx="63189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5400" dirty="0" smtClean="0"/>
              <a:t>Nye områder for innovasjon  - </a:t>
            </a:r>
            <a:r>
              <a:rPr lang="nb-NO" sz="5400" dirty="0" err="1" smtClean="0"/>
              <a:t>Geovation</a:t>
            </a:r>
            <a:endParaRPr lang="nb-NO" sz="54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7048474" y="6246813"/>
            <a:ext cx="1916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0" i="1" dirty="0" smtClean="0">
                <a:latin typeface="Times New Roman" pitchFamily="18" charset="0"/>
                <a:cs typeface="Times New Roman" pitchFamily="18" charset="0"/>
              </a:rPr>
              <a:t>en sikker kilde</a:t>
            </a:r>
            <a:endParaRPr lang="nb-NO" b="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55122" y="1005883"/>
            <a:ext cx="612457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" y="633413"/>
            <a:ext cx="8056563" cy="559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2023" y="752689"/>
            <a:ext cx="2905125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21624" y="974535"/>
            <a:ext cx="4417751" cy="4815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data.kartverket.no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xmlns="" val="2167593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98001"/>
            <a:ext cx="9539784" cy="5299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Sylinder 3"/>
          <p:cNvSpPr txBox="1"/>
          <p:nvPr/>
        </p:nvSpPr>
        <p:spPr>
          <a:xfrm>
            <a:off x="968991" y="2606722"/>
            <a:ext cx="70831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400" dirty="0" smtClean="0"/>
              <a:t>13 000 unike brukere registrert for nedlasting</a:t>
            </a:r>
            <a:endParaRPr lang="nb-NO" sz="4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Sylinder 3"/>
          <p:cNvSpPr txBox="1"/>
          <p:nvPr/>
        </p:nvSpPr>
        <p:spPr>
          <a:xfrm>
            <a:off x="968990" y="2579427"/>
            <a:ext cx="77109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400" dirty="0" smtClean="0"/>
              <a:t>Leverer over 24 millioner </a:t>
            </a:r>
            <a:r>
              <a:rPr lang="nb-NO" sz="4400" dirty="0" err="1" smtClean="0"/>
              <a:t>cach-tiles</a:t>
            </a:r>
            <a:r>
              <a:rPr lang="nb-NO" sz="4400" dirty="0" smtClean="0"/>
              <a:t> om dagen.</a:t>
            </a:r>
            <a:endParaRPr lang="nb-NO" sz="4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43113" y="1228725"/>
            <a:ext cx="5057775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33388"/>
            <a:ext cx="9220200" cy="599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49" y="718356"/>
            <a:ext cx="9141951" cy="495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7048474" y="6246813"/>
            <a:ext cx="1916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0" i="1" dirty="0" smtClean="0">
                <a:latin typeface="Times New Roman" pitchFamily="18" charset="0"/>
                <a:cs typeface="Times New Roman" pitchFamily="18" charset="0"/>
              </a:rPr>
              <a:t>en sikker kilde</a:t>
            </a:r>
            <a:endParaRPr lang="nb-NO" b="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488" y="100013"/>
            <a:ext cx="8961437" cy="665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rtverket med slides">
  <a:themeElements>
    <a:clrScheme name="Kartverket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00736"/>
      </a:accent1>
      <a:accent2>
        <a:srgbClr val="DD5D26"/>
      </a:accent2>
      <a:accent3>
        <a:srgbClr val="EC9E25"/>
      </a:accent3>
      <a:accent4>
        <a:srgbClr val="6D3B7D"/>
      </a:accent4>
      <a:accent5>
        <a:srgbClr val="6F7371"/>
      </a:accent5>
      <a:accent6>
        <a:srgbClr val="5781A8"/>
      </a:accent6>
      <a:hlink>
        <a:srgbClr val="9CC52D"/>
      </a:hlink>
      <a:folHlink>
        <a:srgbClr val="0092C9"/>
      </a:folHlink>
    </a:clrScheme>
    <a:fontScheme name="Kartverket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Verdan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96000">
              <a:srgbClr val="F4F1F1"/>
            </a:gs>
            <a:gs pos="100000">
              <a:srgbClr val="EDEBE8"/>
            </a:gs>
          </a:gsLst>
          <a:path path="rect">
            <a:fillToRect r="100000" b="100000"/>
          </a:path>
          <a:tileRect l="-100000" t="-100000"/>
        </a:gradFill>
        <a:ln>
          <a:solidFill>
            <a:srgbClr val="D2CFC9">
              <a:alpha val="52000"/>
            </a:srgbClr>
          </a:solidFill>
        </a:ln>
        <a:effectLst/>
      </a:spPr>
      <a:bodyPr rtlCol="0" anchor="ctr"/>
      <a:lstStyle>
        <a:defPPr algn="ctr">
          <a:defRPr dirty="0">
            <a:solidFill>
              <a:schemeClr val="tx1"/>
            </a:solidFill>
            <a:latin typeface="Verdan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Kartverket med slides</Template>
  <TotalTime>1211</TotalTime>
  <Words>141</Words>
  <Application>Microsoft Office PowerPoint</Application>
  <PresentationFormat>Skjermfremvisning (4:3)</PresentationFormat>
  <Paragraphs>35</Paragraphs>
  <Slides>16</Slides>
  <Notes>13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16</vt:i4>
      </vt:variant>
    </vt:vector>
  </HeadingPairs>
  <TitlesOfParts>
    <vt:vector size="17" baseType="lpstr">
      <vt:lpstr>Kartverket med slides</vt:lpstr>
      <vt:lpstr>Lysbilde 1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  <vt:lpstr>Lysbilde 10</vt:lpstr>
      <vt:lpstr>Lysbilde 11</vt:lpstr>
      <vt:lpstr>Lysbilde 12</vt:lpstr>
      <vt:lpstr>Lysbilde 13</vt:lpstr>
      <vt:lpstr>Lysbilde 14</vt:lpstr>
      <vt:lpstr>Lysbilde 15</vt:lpstr>
      <vt:lpstr>Lysbilde 16</vt:lpstr>
    </vt:vector>
  </TitlesOfParts>
  <Company>Statens kartverk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holtom</dc:creator>
  <cp:lastModifiedBy>Kristian Kihle</cp:lastModifiedBy>
  <cp:revision>78</cp:revision>
  <cp:lastPrinted>2012-03-27T09:08:06Z</cp:lastPrinted>
  <dcterms:created xsi:type="dcterms:W3CDTF">2013-09-25T20:19:37Z</dcterms:created>
  <dcterms:modified xsi:type="dcterms:W3CDTF">2014-09-15T12:30:17Z</dcterms:modified>
</cp:coreProperties>
</file>